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Remplacez les crochets par vos mesures de départ. Ce sont elles qui rendront le bilan du jour 90 crédible.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20" y="457200"/>
            <a:ext cx="201168" cy="201168"/>
          </a:xfrm>
          <a:prstGeom prst="ellipse">
            <a:avLst/>
          </a:prstGeom>
          <a:solidFill>
            <a:srgbClr val="009CA4"/>
          </a:solidFill>
          <a:ln w="12700">
            <a:solidFill>
              <a:srgbClr val="009CA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909560" y="731520"/>
            <a:ext cx="274320" cy="274320"/>
          </a:xfrm>
          <a:prstGeom prst="ellipse">
            <a:avLst/>
          </a:prstGeom>
          <a:solidFill>
            <a:srgbClr val="009CA4"/>
          </a:solidFill>
          <a:ln w="12700">
            <a:solidFill>
              <a:srgbClr val="009CA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43800" y="914400"/>
            <a:ext cx="128016" cy="128016"/>
          </a:xfrm>
          <a:prstGeom prst="ellipse">
            <a:avLst/>
          </a:prstGeom>
          <a:solidFill>
            <a:srgbClr val="009CA4"/>
          </a:solidFill>
          <a:ln w="12700">
            <a:solidFill>
              <a:srgbClr val="009CA4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23444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Proposition au comité de direction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64592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Adopter Claude au service des finances</a:t>
            </a:r>
            <a:endParaRPr lang="en-US" sz="3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697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pilote de 90 jours, encadré, mesuré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206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[Votre nom], [titre] · [date]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2004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Pourquoi maintenant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86868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travail de préparation absorbe le temps d'analyse</a:t>
            </a:r>
            <a:endParaRPr lang="en-US" sz="125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[Nom de l'entreprise] · Service des finances</a:t>
            </a:r>
            <a:endParaRPr lang="en-US" sz="850" dirty="0"/>
          </a:p>
        </p:txBody>
      </p:sp>
      <p:sp>
        <p:nvSpPr>
          <p:cNvPr id="5" name="Shape 3"/>
          <p:cNvSpPr/>
          <p:nvPr/>
        </p:nvSpPr>
        <p:spPr>
          <a:xfrm>
            <a:off x="502920" y="1417320"/>
            <a:ext cx="2606040" cy="2377440"/>
          </a:xfrm>
          <a:prstGeom prst="roundRect">
            <a:avLst>
              <a:gd name="adj" fmla="val 3077"/>
            </a:avLst>
          </a:prstGeom>
          <a:solidFill>
            <a:srgbClr val="E6F8F9"/>
          </a:solidFill>
          <a:ln w="12700">
            <a:solidFill>
              <a:srgbClr val="E6F8F9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85800" y="164592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17B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[x] jours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237744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Délai de clôture actuel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306324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Objectif : J+[y] en 6 mois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273552" y="1417320"/>
            <a:ext cx="2606040" cy="2377440"/>
          </a:xfrm>
          <a:prstGeom prst="roundRect">
            <a:avLst>
              <a:gd name="adj" fmla="val 3077"/>
            </a:avLst>
          </a:prstGeom>
          <a:solidFill>
            <a:srgbClr val="E6F8F9"/>
          </a:solidFill>
          <a:ln w="12700">
            <a:solidFill>
              <a:srgbClr val="E6F8F9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456432" y="164592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17B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[x] h / mois</a:t>
            </a:r>
            <a:endParaRPr lang="en-US" sz="3000" dirty="0"/>
          </a:p>
        </p:txBody>
      </p:sp>
      <p:sp>
        <p:nvSpPr>
          <p:cNvPr id="11" name="Text 9"/>
          <p:cNvSpPr txBox="1"/>
          <p:nvPr/>
        </p:nvSpPr>
        <p:spPr>
          <a:xfrm>
            <a:off x="3456432" y="237744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Temps passé sur les conciliations et la saisie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3456432" y="306324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Mesuré sur [mois]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044184" y="1417320"/>
            <a:ext cx="2606040" cy="2377440"/>
          </a:xfrm>
          <a:prstGeom prst="roundRect">
            <a:avLst>
              <a:gd name="adj" fmla="val 3077"/>
            </a:avLst>
          </a:prstGeom>
          <a:solidFill>
            <a:srgbClr val="E6F8F9"/>
          </a:solidFill>
          <a:ln w="12700">
            <a:solidFill>
              <a:srgbClr val="E6F8F9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27064" y="164592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17B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[x] %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6227064" y="237744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Temps d'analyse réel de l'équipe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6227064" y="306324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reste va à la préparation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2004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 que Claude fera, et ne fera pas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86868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Claude prépare, un humain signe</a:t>
            </a:r>
            <a:endParaRPr lang="en-US" sz="125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[Nom de l'entreprise] · Service des finances</a:t>
            </a:r>
            <a:endParaRPr lang="en-US" sz="850" dirty="0"/>
          </a:p>
        </p:txBody>
      </p:sp>
      <p:sp>
        <p:nvSpPr>
          <p:cNvPr id="5" name="Shape 3"/>
          <p:cNvSpPr/>
          <p:nvPr/>
        </p:nvSpPr>
        <p:spPr>
          <a:xfrm>
            <a:off x="502920" y="1371600"/>
            <a:ext cx="3977640" cy="3108960"/>
          </a:xfrm>
          <a:prstGeom prst="roundRect">
            <a:avLst>
              <a:gd name="adj" fmla="val 1765"/>
            </a:avLst>
          </a:prstGeom>
          <a:solidFill>
            <a:srgbClr val="E6F8F9"/>
          </a:solidFill>
          <a:ln w="12700">
            <a:solidFill>
              <a:srgbClr val="E6F8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663440" y="1371600"/>
            <a:ext cx="3977640" cy="3108960"/>
          </a:xfrm>
          <a:prstGeom prst="roundRect">
            <a:avLst>
              <a:gd name="adj" fmla="val 1765"/>
            </a:avLst>
          </a:prstGeom>
          <a:solidFill>
            <a:srgbClr val="FEF2F2"/>
          </a:solidFill>
          <a:ln w="12700">
            <a:solidFill>
              <a:srgbClr val="FEF2F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15087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17B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Prépare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892040" y="15087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9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 fait jamais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1920240"/>
            <a:ext cx="36118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Conciliations et analyses d'écarts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Écritures proposées, avec calculs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Commentaires de gestion, paquet du conseil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 de modèles Excel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Brouillons de relances et de réponses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4892040" y="1920240"/>
            <a:ext cx="36118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Passer des écritures au grand livre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Approuver ou effectuer un paiement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Déposer une déclaration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Porter le jugement comptable final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Recevoir des données interdites (NAS, paie nominative)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2004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Trois processus pour le pilote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86868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Choisis pour leur volume et leur facilité de mesure</a:t>
            </a:r>
            <a:endParaRPr lang="en-US" sz="125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[Nom de l'entreprise] · Service des finances</a:t>
            </a:r>
            <a:endParaRPr lang="en-US" sz="850" dirty="0"/>
          </a:p>
        </p:txBody>
      </p:sp>
      <p:sp>
        <p:nvSpPr>
          <p:cNvPr id="5" name="Shape 3"/>
          <p:cNvSpPr/>
          <p:nvPr/>
        </p:nvSpPr>
        <p:spPr>
          <a:xfrm>
            <a:off x="548640" y="1508760"/>
            <a:ext cx="384048" cy="384048"/>
          </a:xfrm>
          <a:prstGeom prst="ellipse">
            <a:avLst/>
          </a:prstGeom>
          <a:solidFill>
            <a:srgbClr val="009CA4"/>
          </a:solidFill>
          <a:ln w="12700">
            <a:solidFill>
              <a:srgbClr val="009CA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5087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143000" y="14173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Conciliations bancaires et de bilan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143000" y="180136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[x] h/mois aujourd'hui · responsable : [nom]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1143000" y="2286000"/>
            <a:ext cx="7498080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48640" y="2532888"/>
            <a:ext cx="384048" cy="384048"/>
          </a:xfrm>
          <a:prstGeom prst="ellipse">
            <a:avLst/>
          </a:prstGeom>
          <a:solidFill>
            <a:srgbClr val="009CA4"/>
          </a:solidFill>
          <a:ln w="12700">
            <a:solidFill>
              <a:srgbClr val="009CA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25328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143000" y="244144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Analyse des écarts et commentaire de gestion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143000" y="2825496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[x] h/mois · responsable : [nom]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1143000" y="3310128"/>
            <a:ext cx="7498080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48640" y="3557016"/>
            <a:ext cx="384048" cy="384048"/>
          </a:xfrm>
          <a:prstGeom prst="ellipse">
            <a:avLst/>
          </a:prstGeom>
          <a:solidFill>
            <a:srgbClr val="009CA4"/>
          </a:solidFill>
          <a:ln w="12700">
            <a:solidFill>
              <a:srgbClr val="009CA4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48640" y="355701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143000" y="3465576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Traitement des factures fournisseurs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143000" y="3849624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[x] factures/mois · responsable : [nom]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1143000" y="4334256"/>
            <a:ext cx="7498080" cy="0"/>
          </a:xfrm>
          <a:prstGeom prst="line">
            <a:avLst/>
          </a:prstGeom>
          <a:noFill/>
          <a:ln w="9525">
            <a:solidFill>
              <a:srgbClr val="E2E8F0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2004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Encadrement et contrôle interne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86868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Aucun affaiblissement de l'environnement de contrôle</a:t>
            </a:r>
            <a:endParaRPr lang="en-US" sz="125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[Nom de l'entreprise] · Service des finances</a:t>
            </a:r>
            <a:endParaRPr lang="en-US" sz="8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813816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612648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Élément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8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Mesure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8F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Outil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Forfait d'entreprise uniquement; aucun compte personnel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Données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Classification : courantes, sensibles, interdites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Connecteurs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Lecture seule sur les systèmes comptables et bancaires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Révision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 contrôles avant toute signature; prompt et versions au dossier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Politique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Politique d'utilisation approuvée avant le pilote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Auditeurs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Informés de l'usage dès le départ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2004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de 90 jours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86868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 cadrage au bilan</a:t>
            </a:r>
            <a:endParaRPr lang="en-US" sz="125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[Nom de l'entreprise] · Service des finances</a:t>
            </a:r>
            <a:endParaRPr lang="en-US" sz="850" dirty="0"/>
          </a:p>
        </p:txBody>
      </p:sp>
      <p:sp>
        <p:nvSpPr>
          <p:cNvPr id="5" name="Shape 3"/>
          <p:cNvSpPr/>
          <p:nvPr/>
        </p:nvSpPr>
        <p:spPr>
          <a:xfrm>
            <a:off x="502920" y="1508760"/>
            <a:ext cx="1920240" cy="73152"/>
          </a:xfrm>
          <a:prstGeom prst="rect">
            <a:avLst/>
          </a:prstGeom>
          <a:solidFill>
            <a:srgbClr val="009CA4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02920" y="169164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Jours 1-15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02920" y="196596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Cadrer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502920" y="2468880"/>
            <a:ext cx="1874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Forfait, politique, 2 champions, mesures de départ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569464" y="1508760"/>
            <a:ext cx="1920240" cy="73152"/>
          </a:xfrm>
          <a:prstGeom prst="rect">
            <a:avLst/>
          </a:prstGeom>
          <a:solidFill>
            <a:srgbClr val="15803D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2569464" y="169164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Jours 16-45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569464" y="196596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Piloter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2569464" y="2468880"/>
            <a:ext cx="1874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processus sur une vraie clôture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636008" y="1508760"/>
            <a:ext cx="1920240" cy="73152"/>
          </a:xfrm>
          <a:prstGeom prst="rect">
            <a:avLst/>
          </a:prstGeom>
          <a:solidFill>
            <a:srgbClr val="D9770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636008" y="169164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Jours 46-75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4636008" y="196596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Étendre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4636008" y="2468880"/>
            <a:ext cx="1874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Formation de l'équipe, compétences, tâches planifiées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702552" y="1508760"/>
            <a:ext cx="1920240" cy="73152"/>
          </a:xfrm>
          <a:prstGeom prst="rect">
            <a:avLst/>
          </a:prstGeom>
          <a:solidFill>
            <a:srgbClr val="0284C7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02552" y="169164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Jours 76-90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6702552" y="196596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Mesurer</a:t>
            </a:r>
            <a:endParaRPr lang="en-US" sz="1900" dirty="0"/>
          </a:p>
        </p:txBody>
      </p:sp>
      <p:sp>
        <p:nvSpPr>
          <p:cNvPr id="20" name="Text 18"/>
          <p:cNvSpPr txBox="1"/>
          <p:nvPr/>
        </p:nvSpPr>
        <p:spPr>
          <a:xfrm>
            <a:off x="6702552" y="2468880"/>
            <a:ext cx="1874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Bilan au comité, 3 prochains processus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32004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Comment nous mesurerons le succès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86868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Comparé aux mesures de départ</a:t>
            </a:r>
            <a:endParaRPr lang="en-US" sz="125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[Nom de l'entreprise] · Service des finances</a:t>
            </a:r>
            <a:endParaRPr lang="en-US" sz="850" dirty="0"/>
          </a:p>
        </p:txBody>
      </p:sp>
      <p:sp>
        <p:nvSpPr>
          <p:cNvPr id="5" name="Shape 3"/>
          <p:cNvSpPr/>
          <p:nvPr/>
        </p:nvSpPr>
        <p:spPr>
          <a:xfrm>
            <a:off x="502920" y="1417320"/>
            <a:ext cx="393192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60020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17B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Délai de clôture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0574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Jours ouvrables jusqu'au paquet approuvé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617720" y="1417320"/>
            <a:ext cx="393192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46320" y="160020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17B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Qualité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4846320" y="20574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Ajustements après clôture, constats d'audit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02920" y="2880360"/>
            <a:ext cx="393192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06324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17B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Temps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731520" y="35204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Heures consacrées aux 3 processus du pilote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4617720" y="2880360"/>
            <a:ext cx="393192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846320" y="306324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17B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Adoption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352044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Personnes qui l'utilisent chaque semaine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0972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CE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Décision demandée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45920"/>
            <a:ext cx="80467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Approuver le pilote de 90 jours et son budget de licences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Approuver la politique d'utilisation de l'IA du service des finances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Désigner [nom] comme responsable du pilote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Bilan au comité le [date]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2026-09-22T18:05:21Z</dcterms:created>
  <dcterms:modified xsi:type="dcterms:W3CDTF">2026-09-22T18:05:21Z</dcterms:modified>
</cp:coreProperties>
</file>